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outline"/>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1" d="100"/>
          <a:sy n="71" d="100"/>
        </p:scale>
        <p:origin x="-72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FA7AFEF-4259-1E48-8C63-28BA06024FC1}" type="datetimeFigureOut">
              <a:rPr lang="en-US" smtClean="0"/>
              <a:t>10/2/14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BBEDB6-7AE8-2A4E-B59E-8B7DF58A3CDB}" type="slidenum">
              <a:rPr lang="en-US" smtClean="0"/>
              <a:t>‹#›</a:t>
            </a:fld>
            <a:endParaRPr lang="en-US"/>
          </a:p>
        </p:txBody>
      </p:sp>
    </p:spTree>
    <p:extLst>
      <p:ext uri="{BB962C8B-B14F-4D97-AF65-F5344CB8AC3E}">
        <p14:creationId xmlns:p14="http://schemas.microsoft.com/office/powerpoint/2010/main" val="362908459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FE7D661-1836-44F7-8FAF-35E8F866ECD3}" type="datetime1">
              <a:rPr lang="en-US" smtClean="0"/>
              <a:pPr/>
              <a:t>10/2/14</a:t>
            </a:fld>
            <a:endParaRPr lang="en-US"/>
          </a:p>
        </p:txBody>
      </p:sp>
      <p:sp>
        <p:nvSpPr>
          <p:cNvPr id="8" name="Slide Number Placeholder 7"/>
          <p:cNvSpPr>
            <a:spLocks noGrp="1"/>
          </p:cNvSpPr>
          <p:nvPr>
            <p:ph type="sldNum" sz="quarter" idx="11"/>
          </p:nvPr>
        </p:nvSpPr>
        <p:spPr/>
        <p:txBody>
          <a:bodyPr/>
          <a:lstStyle/>
          <a:p>
            <a:fld id="{CE8079A4-7AA8-4A4F-87E2-7781EC5097DD}" type="slidenum">
              <a:rPr lang="en-US" smtClean="0"/>
              <a:pPr/>
              <a:t>‹#›</a:t>
            </a:fld>
            <a:endParaRPr lang="en-US"/>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FF71CE-B899-4B2B-848D-9F12F0C901B6}" type="datetimeFigureOut">
              <a:rPr lang="en-US" smtClean="0"/>
              <a:t>10/2/14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7606D-E5C4-4C2F-8241-EC2663EF1C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2CF1CA-F464-4B29-B867-EAF8A9B936E3}" type="datetime1">
              <a:rPr lang="en-US" smtClean="0"/>
              <a:pPr/>
              <a:t>10/2/14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E6B357-51B9-47D2-A71D-0D06CB03185D}" type="datetime1">
              <a:rPr lang="en-US" smtClean="0"/>
              <a:pPr/>
              <a:t>10/2/14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8CB827-F132-4DF6-9FB9-4035A4C798EF}" type="datetime1">
              <a:rPr lang="en-US" smtClean="0"/>
              <a:pPr/>
              <a:t>10/2/14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92A601-7D32-4ED7-AD1A-974B6DDBDCDC}" type="datetime1">
              <a:rPr lang="en-US" smtClean="0"/>
              <a:pPr/>
              <a:t>10/2/14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3A17B41-4A0C-4639-A132-E5C8F99A4BE8}" type="datetime1">
              <a:rPr lang="en-US" smtClean="0"/>
              <a:pPr/>
              <a:t>10/2/14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8079A4-7AA8-4A4F-87E2-7781EC5097DD}"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9967FD-6084-4075-993E-77EC8038773F}" type="datetime1">
              <a:rPr lang="en-US" smtClean="0"/>
              <a:pPr/>
              <a:t>10/2/14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88B47-74BA-4873-ADAE-EB0120124E83}" type="datetime1">
              <a:rPr lang="en-US" smtClean="0"/>
              <a:pPr/>
              <a:t>10/2/14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F52C1-9A39-494C-9977-BBEFAB872C1F}" type="datetime1">
              <a:rPr lang="en-US" smtClean="0"/>
              <a:pPr/>
              <a:t>10/2/14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EACE2-EA00-4376-9A66-47ABB8B02CF5}" type="datetime1">
              <a:rPr lang="en-US" smtClean="0"/>
              <a:pPr/>
              <a:t>10/2/14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DA47DADC-55EA-4839-91C8-5BCC0EC06F5C}" type="datetime1">
              <a:rPr lang="en-US" smtClean="0"/>
              <a:pPr/>
              <a:t>10/2/14</a:t>
            </a:fld>
            <a:endParaRPr lang="en-US" dirty="0"/>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CE8079A4-7AA8-4A4F-87E2-7781EC5097DD}"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2" r:id="rId10"/>
    <p:sldLayoutId id="2147483671" r:id="rId11"/>
  </p:sldLayoutIdLst>
  <p:hf sldNum="0" hdr="0" ftr="0" dt="0"/>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NbwVl-0AP6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Q16OZkgSXf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4.jpg"/><Relationship Id="rId5" Type="http://schemas.openxmlformats.org/officeDocument/2006/relationships/image" Target="../media/image5.jpg"/><Relationship Id="rId1" Type="http://schemas.openxmlformats.org/officeDocument/2006/relationships/slideLayout" Target="../slideLayouts/slideLayout2.xml"/><Relationship Id="rId2"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 5: United States West of the Mississippi		</a:t>
            </a:r>
            <a:endParaRPr lang="en-US" dirty="0"/>
          </a:p>
        </p:txBody>
      </p:sp>
      <p:sp>
        <p:nvSpPr>
          <p:cNvPr id="3" name="Subtitle 2"/>
          <p:cNvSpPr>
            <a:spLocks noGrp="1"/>
          </p:cNvSpPr>
          <p:nvPr>
            <p:ph type="subTitle" idx="1"/>
          </p:nvPr>
        </p:nvSpPr>
        <p:spPr/>
        <p:txBody>
          <a:bodyPr/>
          <a:lstStyle/>
          <a:p>
            <a:r>
              <a:rPr lang="en-US" dirty="0" smtClean="0"/>
              <a:t>Lesson1: Physical Geography</a:t>
            </a:r>
          </a:p>
          <a:p>
            <a:r>
              <a:rPr lang="en-US" dirty="0" smtClean="0"/>
              <a:t>Lesson2: History</a:t>
            </a:r>
            <a:endParaRPr lang="en-US" dirty="0"/>
          </a:p>
        </p:txBody>
      </p:sp>
    </p:spTree>
    <p:extLst>
      <p:ext uri="{BB962C8B-B14F-4D97-AF65-F5344CB8AC3E}">
        <p14:creationId xmlns:p14="http://schemas.microsoft.com/office/powerpoint/2010/main" val="330011040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Spanish</a:t>
            </a:r>
            <a:endParaRPr lang="en-US" dirty="0"/>
          </a:p>
        </p:txBody>
      </p:sp>
      <p:sp>
        <p:nvSpPr>
          <p:cNvPr id="3" name="Content Placeholder 2"/>
          <p:cNvSpPr>
            <a:spLocks noGrp="1"/>
          </p:cNvSpPr>
          <p:nvPr>
            <p:ph idx="1"/>
          </p:nvPr>
        </p:nvSpPr>
        <p:spPr/>
        <p:txBody>
          <a:bodyPr/>
          <a:lstStyle/>
          <a:p>
            <a:r>
              <a:rPr lang="en-US" dirty="0" smtClean="0"/>
              <a:t>The Spanish were the first Europeans to come to the region</a:t>
            </a:r>
          </a:p>
          <a:p>
            <a:pPr lvl="1"/>
            <a:r>
              <a:rPr lang="en-US" dirty="0" smtClean="0"/>
              <a:t>Settled near what is now El Paso, Texas</a:t>
            </a:r>
          </a:p>
          <a:p>
            <a:pPr lvl="1"/>
            <a:r>
              <a:rPr lang="en-US" dirty="0" smtClean="0"/>
              <a:t>By 1600 they had founded Santa Fe, NM and spread out along the upper reaches of the Rio Grande</a:t>
            </a:r>
          </a:p>
          <a:p>
            <a:pPr lvl="1"/>
            <a:r>
              <a:rPr lang="en-US" dirty="0" smtClean="0"/>
              <a:t>1700’s they settled parts of California</a:t>
            </a:r>
          </a:p>
          <a:p>
            <a:pPr lvl="2"/>
            <a:r>
              <a:rPr lang="en-US" dirty="0" smtClean="0"/>
              <a:t>They created missions: church based communities led by Catholic priests meant to house native peoples. </a:t>
            </a:r>
          </a:p>
          <a:p>
            <a:pPr lvl="1"/>
            <a:r>
              <a:rPr lang="en-US" dirty="0" smtClean="0"/>
              <a:t>Introduced many crops that were grown in Spain but not the U.S. </a:t>
            </a:r>
          </a:p>
          <a:p>
            <a:pPr lvl="2"/>
            <a:r>
              <a:rPr lang="en-US" dirty="0" smtClean="0"/>
              <a:t>Oranges, grapes, apples, peaches, pears and olives</a:t>
            </a:r>
          </a:p>
          <a:p>
            <a:pPr lvl="1"/>
            <a:r>
              <a:rPr lang="en-US" dirty="0" smtClean="0"/>
              <a:t>They also adopted many crops that did not grown in Spain</a:t>
            </a:r>
          </a:p>
          <a:p>
            <a:pPr lvl="2"/>
            <a:r>
              <a:rPr lang="en-US" dirty="0" smtClean="0"/>
              <a:t>Corn, Tomatoes, and avocados  </a:t>
            </a:r>
            <a:endParaRPr lang="en-US" dirty="0"/>
          </a:p>
        </p:txBody>
      </p:sp>
    </p:spTree>
    <p:extLst>
      <p:ext uri="{BB962C8B-B14F-4D97-AF65-F5344CB8AC3E}">
        <p14:creationId xmlns:p14="http://schemas.microsoft.com/office/powerpoint/2010/main" val="252004692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French	</a:t>
            </a:r>
            <a:endParaRPr lang="en-US" dirty="0"/>
          </a:p>
        </p:txBody>
      </p:sp>
      <p:sp>
        <p:nvSpPr>
          <p:cNvPr id="3" name="Content Placeholder 2"/>
          <p:cNvSpPr>
            <a:spLocks noGrp="1"/>
          </p:cNvSpPr>
          <p:nvPr>
            <p:ph idx="1"/>
          </p:nvPr>
        </p:nvSpPr>
        <p:spPr/>
        <p:txBody>
          <a:bodyPr/>
          <a:lstStyle/>
          <a:p>
            <a:r>
              <a:rPr lang="en-US" dirty="0" smtClean="0"/>
              <a:t>In the 1680’s France claimed the land drained by the Mississippi, which included much of the land east of the Rocky Mountains</a:t>
            </a:r>
          </a:p>
          <a:p>
            <a:pPr lvl="1"/>
            <a:r>
              <a:rPr lang="en-US" dirty="0" smtClean="0"/>
              <a:t>They called this land Louisiana</a:t>
            </a:r>
          </a:p>
          <a:p>
            <a:r>
              <a:rPr lang="en-US" dirty="0" smtClean="0"/>
              <a:t>They also had settlements along the Mississippi River.	</a:t>
            </a:r>
          </a:p>
          <a:p>
            <a:pPr lvl="1"/>
            <a:r>
              <a:rPr lang="en-US" dirty="0" smtClean="0"/>
              <a:t>The most important settlement was New Orleans. </a:t>
            </a:r>
          </a:p>
          <a:p>
            <a:pPr lvl="2"/>
            <a:r>
              <a:rPr lang="en-US" dirty="0" smtClean="0"/>
              <a:t>This was a port for shipping goods from the river’s valley</a:t>
            </a:r>
            <a:endParaRPr lang="en-US" dirty="0"/>
          </a:p>
        </p:txBody>
      </p:sp>
    </p:spTree>
    <p:extLst>
      <p:ext uri="{BB962C8B-B14F-4D97-AF65-F5344CB8AC3E}">
        <p14:creationId xmlns:p14="http://schemas.microsoft.com/office/powerpoint/2010/main" val="88016062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Westward Expansion</a:t>
            </a:r>
            <a:endParaRPr lang="en-US" dirty="0"/>
          </a:p>
        </p:txBody>
      </p:sp>
      <p:sp>
        <p:nvSpPr>
          <p:cNvPr id="3" name="Content Placeholder 2"/>
          <p:cNvSpPr>
            <a:spLocks noGrp="1"/>
          </p:cNvSpPr>
          <p:nvPr>
            <p:ph idx="1"/>
          </p:nvPr>
        </p:nvSpPr>
        <p:spPr/>
        <p:txBody>
          <a:bodyPr/>
          <a:lstStyle/>
          <a:p>
            <a:r>
              <a:rPr lang="en-US" dirty="0">
                <a:hlinkClick r:id="rId2"/>
              </a:rPr>
              <a:t>https://www.youtube.com/watch?v=NbwVl-</a:t>
            </a:r>
            <a:r>
              <a:rPr lang="en-US" dirty="0" smtClean="0">
                <a:hlinkClick r:id="rId2"/>
              </a:rPr>
              <a:t>0AP6s</a:t>
            </a:r>
            <a:endParaRPr lang="en-US" dirty="0" smtClean="0"/>
          </a:p>
          <a:p>
            <a:endParaRPr lang="en-US" dirty="0"/>
          </a:p>
        </p:txBody>
      </p:sp>
    </p:spTree>
    <p:extLst>
      <p:ext uri="{BB962C8B-B14F-4D97-AF65-F5344CB8AC3E}">
        <p14:creationId xmlns:p14="http://schemas.microsoft.com/office/powerpoint/2010/main" val="240406743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Westward Expansion </a:t>
            </a:r>
            <a:r>
              <a:rPr lang="en-US" dirty="0" err="1" smtClean="0"/>
              <a:t>cont</a:t>
            </a:r>
            <a:r>
              <a:rPr lang="en-US" dirty="0" smtClean="0"/>
              <a:t>		</a:t>
            </a:r>
            <a:endParaRPr lang="en-US" dirty="0"/>
          </a:p>
        </p:txBody>
      </p:sp>
      <p:sp>
        <p:nvSpPr>
          <p:cNvPr id="3" name="Content Placeholder 2"/>
          <p:cNvSpPr>
            <a:spLocks noGrp="1"/>
          </p:cNvSpPr>
          <p:nvPr>
            <p:ph idx="1"/>
          </p:nvPr>
        </p:nvSpPr>
        <p:spPr/>
        <p:txBody>
          <a:bodyPr/>
          <a:lstStyle/>
          <a:p>
            <a:r>
              <a:rPr lang="en-US" dirty="0" smtClean="0"/>
              <a:t>In 1803 President Thomas Jefferson purchased the vast Louisiana Territory from France. This gave the United States most of the land between the Mississippi River and the Rocky Mountains</a:t>
            </a:r>
            <a:endParaRPr lang="en-US" dirty="0"/>
          </a:p>
        </p:txBody>
      </p:sp>
      <p:pic>
        <p:nvPicPr>
          <p:cNvPr id="4" name="Picture 3"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96" y="4036060"/>
            <a:ext cx="3581400" cy="2273300"/>
          </a:xfrm>
          <a:prstGeom prst="rect">
            <a:avLst/>
          </a:prstGeom>
        </p:spPr>
      </p:pic>
    </p:spTree>
    <p:extLst>
      <p:ext uri="{BB962C8B-B14F-4D97-AF65-F5344CB8AC3E}">
        <p14:creationId xmlns:p14="http://schemas.microsoft.com/office/powerpoint/2010/main" val="352411581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Westward Expansion cont. 	</a:t>
            </a:r>
            <a:endParaRPr lang="en-US" dirty="0"/>
          </a:p>
        </p:txBody>
      </p:sp>
      <p:sp>
        <p:nvSpPr>
          <p:cNvPr id="3" name="Content Placeholder 2"/>
          <p:cNvSpPr>
            <a:spLocks noGrp="1"/>
          </p:cNvSpPr>
          <p:nvPr>
            <p:ph idx="1"/>
          </p:nvPr>
        </p:nvSpPr>
        <p:spPr/>
        <p:txBody>
          <a:bodyPr/>
          <a:lstStyle/>
          <a:p>
            <a:r>
              <a:rPr lang="en-US" dirty="0" smtClean="0"/>
              <a:t>In the 1830’s many Americans had come to believe in the idea of Manifest Destiny</a:t>
            </a:r>
          </a:p>
          <a:p>
            <a:pPr lvl="1"/>
            <a:r>
              <a:rPr lang="en-US" dirty="0" smtClean="0"/>
              <a:t>This is the idea that the U.S. had a right to extend its boundaries to the Pacific Ocean</a:t>
            </a:r>
          </a:p>
          <a:p>
            <a:pPr lvl="1"/>
            <a:r>
              <a:rPr lang="en-US" dirty="0" smtClean="0"/>
              <a:t>Many settlers moved to the rich farmlands in what is now Oregon. </a:t>
            </a:r>
          </a:p>
          <a:p>
            <a:pPr lvl="2"/>
            <a:r>
              <a:rPr lang="en-US" dirty="0" smtClean="0"/>
              <a:t>This area was occupied by both the British and the Americans so in 1846 they came up with an agreement which gave the US the states and Britain parts of Canada</a:t>
            </a:r>
          </a:p>
          <a:p>
            <a:pPr lvl="1"/>
            <a:r>
              <a:rPr lang="en-US" dirty="0" smtClean="0"/>
              <a:t>Other settlers moved to what is now Texas</a:t>
            </a:r>
          </a:p>
          <a:p>
            <a:pPr lvl="2"/>
            <a:r>
              <a:rPr lang="en-US" dirty="0" smtClean="0"/>
              <a:t>This was owned by Mexico and after Mexico became independent the United States annexed, took control of, Texas</a:t>
            </a:r>
            <a:endParaRPr lang="en-US" dirty="0"/>
          </a:p>
        </p:txBody>
      </p:sp>
    </p:spTree>
    <p:extLst>
      <p:ext uri="{BB962C8B-B14F-4D97-AF65-F5344CB8AC3E}">
        <p14:creationId xmlns:p14="http://schemas.microsoft.com/office/powerpoint/2010/main" val="95510525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Western Expansion Cont.</a:t>
            </a:r>
            <a:endParaRPr lang="en-US" dirty="0"/>
          </a:p>
        </p:txBody>
      </p:sp>
      <p:sp>
        <p:nvSpPr>
          <p:cNvPr id="3" name="Content Placeholder 2"/>
          <p:cNvSpPr>
            <a:spLocks noGrp="1"/>
          </p:cNvSpPr>
          <p:nvPr>
            <p:ph idx="1"/>
          </p:nvPr>
        </p:nvSpPr>
        <p:spPr/>
        <p:txBody>
          <a:bodyPr/>
          <a:lstStyle/>
          <a:p>
            <a:r>
              <a:rPr lang="en-US" dirty="0" smtClean="0"/>
              <a:t>Some Americans hoped to gain California and other lands</a:t>
            </a:r>
          </a:p>
          <a:p>
            <a:pPr lvl="1"/>
            <a:r>
              <a:rPr lang="en-US" dirty="0" smtClean="0"/>
              <a:t>These were part of Mexico</a:t>
            </a:r>
          </a:p>
          <a:p>
            <a:pPr lvl="1"/>
            <a:r>
              <a:rPr lang="en-US" dirty="0" smtClean="0"/>
              <a:t>This led to a war which the US won</a:t>
            </a:r>
          </a:p>
          <a:p>
            <a:pPr lvl="1"/>
            <a:r>
              <a:rPr lang="en-US" dirty="0" smtClean="0"/>
              <a:t>The Treaty of Guadalupe Hidalgo gave the US California, Utah, and Nevada and parts of Colorado, Arizona, Wyoming, and New Mexico</a:t>
            </a:r>
          </a:p>
          <a:p>
            <a:pPr marL="320040" lvl="1" indent="0">
              <a:buNone/>
            </a:pPr>
            <a:r>
              <a:rPr lang="en-US" dirty="0" smtClean="0"/>
              <a:t> </a:t>
            </a:r>
          </a:p>
          <a:p>
            <a:pPr marL="45720" indent="0">
              <a:buNone/>
            </a:pPr>
            <a:endParaRPr lang="en-US" dirty="0"/>
          </a:p>
        </p:txBody>
      </p:sp>
    </p:spTree>
    <p:extLst>
      <p:ext uri="{BB962C8B-B14F-4D97-AF65-F5344CB8AC3E}">
        <p14:creationId xmlns:p14="http://schemas.microsoft.com/office/powerpoint/2010/main" val="266860842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Expansion in the 1800’s</a:t>
            </a:r>
            <a:endParaRPr lang="en-US" dirty="0"/>
          </a:p>
        </p:txBody>
      </p:sp>
      <p:sp>
        <p:nvSpPr>
          <p:cNvPr id="3" name="Content Placeholder 2"/>
          <p:cNvSpPr>
            <a:spLocks noGrp="1"/>
          </p:cNvSpPr>
          <p:nvPr>
            <p:ph idx="1"/>
          </p:nvPr>
        </p:nvSpPr>
        <p:spPr/>
        <p:txBody>
          <a:bodyPr/>
          <a:lstStyle/>
          <a:p>
            <a:r>
              <a:rPr lang="en-US" dirty="0">
                <a:hlinkClick r:id="rId2"/>
              </a:rPr>
              <a:t>https://www.youtube.com/watch?v=</a:t>
            </a:r>
            <a:r>
              <a:rPr lang="en-US" dirty="0" smtClean="0">
                <a:hlinkClick r:id="rId2"/>
              </a:rPr>
              <a:t>Q16OZkgSXfM</a:t>
            </a:r>
            <a:endParaRPr lang="en-US" dirty="0" smtClean="0"/>
          </a:p>
          <a:p>
            <a:endParaRPr lang="en-US" dirty="0"/>
          </a:p>
        </p:txBody>
      </p:sp>
    </p:spTree>
    <p:extLst>
      <p:ext uri="{BB962C8B-B14F-4D97-AF65-F5344CB8AC3E}">
        <p14:creationId xmlns:p14="http://schemas.microsoft.com/office/powerpoint/2010/main" val="165773372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21845"/>
            <a:ext cx="7315200" cy="1154097"/>
          </a:xfrm>
        </p:spPr>
        <p:txBody>
          <a:bodyPr/>
          <a:lstStyle/>
          <a:p>
            <a:r>
              <a:rPr lang="en-US" dirty="0" smtClean="0"/>
              <a:t>Gaining New Lands</a:t>
            </a:r>
            <a:endParaRPr lang="en-US" dirty="0"/>
          </a:p>
        </p:txBody>
      </p:sp>
      <p:sp>
        <p:nvSpPr>
          <p:cNvPr id="3" name="Content Placeholder 2"/>
          <p:cNvSpPr>
            <a:spLocks noGrp="1"/>
          </p:cNvSpPr>
          <p:nvPr>
            <p:ph idx="1"/>
          </p:nvPr>
        </p:nvSpPr>
        <p:spPr>
          <a:xfrm>
            <a:off x="914400" y="2057177"/>
            <a:ext cx="7315200" cy="4252184"/>
          </a:xfrm>
        </p:spPr>
        <p:txBody>
          <a:bodyPr>
            <a:normAutofit lnSpcReduction="10000"/>
          </a:bodyPr>
          <a:lstStyle/>
          <a:p>
            <a:r>
              <a:rPr lang="en-US" dirty="0" smtClean="0"/>
              <a:t>During the late 1800’s, the United States made its last land acquisitions.</a:t>
            </a:r>
          </a:p>
          <a:p>
            <a:r>
              <a:rPr lang="en-US" dirty="0" smtClean="0"/>
              <a:t>The first was Alaska</a:t>
            </a:r>
          </a:p>
          <a:p>
            <a:pPr lvl="1"/>
            <a:r>
              <a:rPr lang="en-US" dirty="0" smtClean="0"/>
              <a:t>In 1867, the United States purchased Alaska from Russia for just over $7 million</a:t>
            </a:r>
          </a:p>
          <a:p>
            <a:pPr lvl="2"/>
            <a:r>
              <a:rPr lang="en-US" dirty="0" smtClean="0"/>
              <a:t>This ended up being about two cents per acre</a:t>
            </a:r>
          </a:p>
          <a:p>
            <a:pPr lvl="2"/>
            <a:r>
              <a:rPr lang="en-US" dirty="0" smtClean="0"/>
              <a:t>This was not a popular decision at first but then gold and copper were found</a:t>
            </a:r>
          </a:p>
          <a:p>
            <a:r>
              <a:rPr lang="en-US" dirty="0" smtClean="0"/>
              <a:t>Hawaii</a:t>
            </a:r>
          </a:p>
          <a:p>
            <a:pPr lvl="1"/>
            <a:r>
              <a:rPr lang="en-US" dirty="0" smtClean="0"/>
              <a:t>Businesspeople began </a:t>
            </a:r>
            <a:r>
              <a:rPr lang="en-US" smtClean="0"/>
              <a:t>to grow </a:t>
            </a:r>
            <a:r>
              <a:rPr lang="en-US" dirty="0" smtClean="0"/>
              <a:t>sugar in Hawaii in the late 1800’s</a:t>
            </a:r>
          </a:p>
          <a:p>
            <a:pPr lvl="1"/>
            <a:r>
              <a:rPr lang="en-US" dirty="0" smtClean="0"/>
              <a:t>They were afraid that the royal family would take away the power and land they had acquired.</a:t>
            </a:r>
          </a:p>
          <a:p>
            <a:pPr lvl="2"/>
            <a:r>
              <a:rPr lang="en-US" dirty="0" smtClean="0"/>
              <a:t>The business people then seized the government and requested that the United States annex Hawaii. </a:t>
            </a:r>
            <a:endParaRPr lang="en-US" dirty="0"/>
          </a:p>
          <a:p>
            <a:pPr lvl="3"/>
            <a:r>
              <a:rPr lang="en-US" dirty="0" smtClean="0"/>
              <a:t>In 1900, the government agreed to do so</a:t>
            </a:r>
            <a:endParaRPr lang="en-US" dirty="0"/>
          </a:p>
        </p:txBody>
      </p:sp>
    </p:spTree>
    <p:extLst>
      <p:ext uri="{BB962C8B-B14F-4D97-AF65-F5344CB8AC3E}">
        <p14:creationId xmlns:p14="http://schemas.microsoft.com/office/powerpoint/2010/main" val="135618492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Lesson 1: Physical Geography	</a:t>
            </a:r>
            <a:endParaRPr lang="en-US" dirty="0"/>
          </a:p>
        </p:txBody>
      </p:sp>
      <p:sp>
        <p:nvSpPr>
          <p:cNvPr id="3" name="Content Placeholder 2"/>
          <p:cNvSpPr>
            <a:spLocks noGrp="1"/>
          </p:cNvSpPr>
          <p:nvPr>
            <p:ph idx="1"/>
          </p:nvPr>
        </p:nvSpPr>
        <p:spPr/>
        <p:txBody>
          <a:bodyPr/>
          <a:lstStyle/>
          <a:p>
            <a:r>
              <a:rPr lang="en-US" dirty="0" smtClean="0"/>
              <a:t>Most of what you need to know for the test about the physical geography portion of chapter 5 is from your map. The following is in addition to those notes. </a:t>
            </a:r>
            <a:endParaRPr lang="en-US" dirty="0"/>
          </a:p>
        </p:txBody>
      </p:sp>
    </p:spTree>
    <p:extLst>
      <p:ext uri="{BB962C8B-B14F-4D97-AF65-F5344CB8AC3E}">
        <p14:creationId xmlns:p14="http://schemas.microsoft.com/office/powerpoint/2010/main" val="275416006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Climate		</a:t>
            </a:r>
            <a:endParaRPr lang="en-US" dirty="0"/>
          </a:p>
        </p:txBody>
      </p:sp>
      <p:sp>
        <p:nvSpPr>
          <p:cNvPr id="3" name="Content Placeholder 2"/>
          <p:cNvSpPr>
            <a:spLocks noGrp="1"/>
          </p:cNvSpPr>
          <p:nvPr>
            <p:ph idx="1"/>
          </p:nvPr>
        </p:nvSpPr>
        <p:spPr/>
        <p:txBody>
          <a:bodyPr/>
          <a:lstStyle/>
          <a:p>
            <a:r>
              <a:rPr lang="en-US" dirty="0" smtClean="0"/>
              <a:t>The United States west of the Mississippi River has many different climates. </a:t>
            </a:r>
          </a:p>
          <a:p>
            <a:pPr lvl="1"/>
            <a:r>
              <a:rPr lang="en-US" dirty="0" smtClean="0"/>
              <a:t>Tropical Rain Forests cover parts of  Washington and Oregon</a:t>
            </a:r>
          </a:p>
          <a:p>
            <a:pPr marL="731520" lvl="3" indent="0">
              <a:buNone/>
            </a:pPr>
            <a:r>
              <a:rPr lang="en-US" dirty="0" smtClean="0"/>
              <a:t>Many storms com from the North Pacific</a:t>
            </a:r>
            <a:endParaRPr lang="en-US" dirty="0"/>
          </a:p>
          <a:p>
            <a:pPr lvl="1"/>
            <a:r>
              <a:rPr lang="en-US" dirty="0" smtClean="0"/>
              <a:t>Dry, hot deserts cover large parts of the Southwest</a:t>
            </a:r>
          </a:p>
          <a:p>
            <a:pPr lvl="1"/>
            <a:r>
              <a:rPr lang="en-US" dirty="0" smtClean="0"/>
              <a:t>Coastal and Highland Climates</a:t>
            </a:r>
          </a:p>
          <a:p>
            <a:pPr lvl="2"/>
            <a:r>
              <a:rPr lang="en-US" dirty="0" smtClean="0"/>
              <a:t>Located in the mountains on the West Coast</a:t>
            </a:r>
          </a:p>
          <a:p>
            <a:pPr lvl="1"/>
            <a:r>
              <a:rPr lang="en-US" dirty="0" smtClean="0"/>
              <a:t>Climates in the Interior</a:t>
            </a:r>
          </a:p>
          <a:p>
            <a:pPr lvl="2"/>
            <a:r>
              <a:rPr lang="en-US" dirty="0" smtClean="0"/>
              <a:t>The high mountains of the Cascades and the Sierra Nevada produce a rain shadow effect that keeps the interior of the region dry</a:t>
            </a:r>
          </a:p>
          <a:p>
            <a:pPr lvl="2"/>
            <a:r>
              <a:rPr lang="en-US" dirty="0" smtClean="0"/>
              <a:t>The western Great Plains have a semiarid climate</a:t>
            </a:r>
          </a:p>
        </p:txBody>
      </p:sp>
    </p:spTree>
    <p:extLst>
      <p:ext uri="{BB962C8B-B14F-4D97-AF65-F5344CB8AC3E}">
        <p14:creationId xmlns:p14="http://schemas.microsoft.com/office/powerpoint/2010/main" val="171427061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Energy Resources</a:t>
            </a:r>
          </a:p>
          <a:p>
            <a:pPr lvl="1"/>
            <a:r>
              <a:rPr lang="en-US" dirty="0" smtClean="0"/>
              <a:t>Petroleum and Natural Gas</a:t>
            </a:r>
          </a:p>
          <a:p>
            <a:pPr lvl="2"/>
            <a:r>
              <a:rPr lang="en-US" dirty="0" smtClean="0"/>
              <a:t>Louisiana and Texas, the southern Great Plains, California, and Alaska</a:t>
            </a:r>
          </a:p>
          <a:p>
            <a:pPr lvl="1"/>
            <a:r>
              <a:rPr lang="en-US" dirty="0" smtClean="0"/>
              <a:t>Coal is found in Wyoming </a:t>
            </a:r>
          </a:p>
          <a:p>
            <a:pPr lvl="1"/>
            <a:r>
              <a:rPr lang="en-US" dirty="0" smtClean="0"/>
              <a:t>Ethanol: a liquid fuel made from plants</a:t>
            </a:r>
          </a:p>
          <a:p>
            <a:pPr lvl="1"/>
            <a:r>
              <a:rPr lang="en-US" dirty="0" smtClean="0"/>
              <a:t>Hydroelectric power is found along the Columbia and Colorado Rivers</a:t>
            </a:r>
          </a:p>
          <a:p>
            <a:pPr lvl="1"/>
            <a:r>
              <a:rPr lang="en-US" dirty="0" smtClean="0"/>
              <a:t>Wind Power</a:t>
            </a:r>
          </a:p>
          <a:p>
            <a:pPr lvl="1"/>
            <a:r>
              <a:rPr lang="en-US" dirty="0" smtClean="0"/>
              <a:t>Solar Power</a:t>
            </a:r>
          </a:p>
          <a:p>
            <a:pPr lvl="1"/>
            <a:endParaRPr lang="en-US" dirty="0"/>
          </a:p>
        </p:txBody>
      </p:sp>
    </p:spTree>
    <p:extLst>
      <p:ext uri="{BB962C8B-B14F-4D97-AF65-F5344CB8AC3E}">
        <p14:creationId xmlns:p14="http://schemas.microsoft.com/office/powerpoint/2010/main" val="250722203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Minerals and Other Resources</a:t>
            </a:r>
            <a:endParaRPr lang="en-US" dirty="0"/>
          </a:p>
        </p:txBody>
      </p:sp>
      <p:sp>
        <p:nvSpPr>
          <p:cNvPr id="3" name="Content Placeholder 2"/>
          <p:cNvSpPr>
            <a:spLocks noGrp="1"/>
          </p:cNvSpPr>
          <p:nvPr>
            <p:ph idx="1"/>
          </p:nvPr>
        </p:nvSpPr>
        <p:spPr/>
        <p:txBody>
          <a:bodyPr/>
          <a:lstStyle/>
          <a:p>
            <a:r>
              <a:rPr lang="en-US" dirty="0" smtClean="0"/>
              <a:t>The Rocky Mountains are important sources of gold, silver, copper, zinc, and lead. </a:t>
            </a:r>
          </a:p>
          <a:p>
            <a:r>
              <a:rPr lang="en-US" dirty="0" smtClean="0"/>
              <a:t>Timber is also an important resource</a:t>
            </a:r>
          </a:p>
          <a:p>
            <a:r>
              <a:rPr lang="en-US" dirty="0" smtClean="0"/>
              <a:t>Fertile soil makes the Plains, California, and parts of Oregon and Washington major farming regions</a:t>
            </a:r>
          </a:p>
          <a:p>
            <a:r>
              <a:rPr lang="en-US" dirty="0" smtClean="0"/>
              <a:t>Many national parks that attract millions of visitors every year</a:t>
            </a:r>
          </a:p>
          <a:p>
            <a:endParaRPr lang="en-US" dirty="0"/>
          </a:p>
        </p:txBody>
      </p:sp>
    </p:spTree>
    <p:extLst>
      <p:ext uri="{BB962C8B-B14F-4D97-AF65-F5344CB8AC3E}">
        <p14:creationId xmlns:p14="http://schemas.microsoft.com/office/powerpoint/2010/main" val="324559047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 Lesson 2</a:t>
            </a:r>
            <a:endParaRPr lang="en-US" dirty="0"/>
          </a:p>
        </p:txBody>
      </p:sp>
      <p:sp>
        <p:nvSpPr>
          <p:cNvPr id="3" name="Content Placeholder 2"/>
          <p:cNvSpPr>
            <a:spLocks noGrp="1"/>
          </p:cNvSpPr>
          <p:nvPr>
            <p:ph idx="1"/>
          </p:nvPr>
        </p:nvSpPr>
        <p:spPr/>
        <p:txBody>
          <a:bodyPr/>
          <a:lstStyle/>
          <a:p>
            <a:r>
              <a:rPr lang="en-US" dirty="0" smtClean="0"/>
              <a:t>The following slides will be about the history of this area</a:t>
            </a:r>
            <a:endParaRPr lang="en-US" dirty="0"/>
          </a:p>
        </p:txBody>
      </p:sp>
    </p:spTree>
    <p:extLst>
      <p:ext uri="{BB962C8B-B14F-4D97-AF65-F5344CB8AC3E}">
        <p14:creationId xmlns:p14="http://schemas.microsoft.com/office/powerpoint/2010/main" val="311627967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Native Americans</a:t>
            </a:r>
            <a:endParaRPr lang="en-US" dirty="0"/>
          </a:p>
        </p:txBody>
      </p:sp>
      <p:sp>
        <p:nvSpPr>
          <p:cNvPr id="3" name="Content Placeholder 2"/>
          <p:cNvSpPr>
            <a:spLocks noGrp="1"/>
          </p:cNvSpPr>
          <p:nvPr>
            <p:ph idx="1"/>
          </p:nvPr>
        </p:nvSpPr>
        <p:spPr/>
        <p:txBody>
          <a:bodyPr/>
          <a:lstStyle/>
          <a:p>
            <a:r>
              <a:rPr lang="en-US" dirty="0" smtClean="0"/>
              <a:t>The Tribes of the Great Plains</a:t>
            </a:r>
          </a:p>
          <a:p>
            <a:pPr lvl="1"/>
            <a:r>
              <a:rPr lang="en-US" dirty="0" smtClean="0"/>
              <a:t>Some farmed and hunted. They settled along rivers where they grew corn, squash and other foods</a:t>
            </a:r>
          </a:p>
          <a:p>
            <a:pPr lvl="1"/>
            <a:r>
              <a:rPr lang="en-US" dirty="0" smtClean="0"/>
              <a:t>Others hunted the herds. They were nomads</a:t>
            </a:r>
          </a:p>
          <a:p>
            <a:r>
              <a:rPr lang="en-US" dirty="0" smtClean="0"/>
              <a:t>Pueblo People of the Southwest</a:t>
            </a:r>
          </a:p>
          <a:p>
            <a:pPr lvl="1"/>
            <a:r>
              <a:rPr lang="en-US" dirty="0" smtClean="0"/>
              <a:t>Lived in villages that the Spanish called pueblos (towns or villages)</a:t>
            </a:r>
          </a:p>
          <a:p>
            <a:pPr lvl="1"/>
            <a:r>
              <a:rPr lang="en-US" dirty="0" smtClean="0"/>
              <a:t>Homes were made of dried mud. </a:t>
            </a:r>
          </a:p>
          <a:p>
            <a:pPr lvl="1"/>
            <a:r>
              <a:rPr lang="en-US" dirty="0" smtClean="0"/>
              <a:t>They dry farmed: grew corn, beans, and squash</a:t>
            </a:r>
            <a:endParaRPr lang="en-US" dirty="0"/>
          </a:p>
        </p:txBody>
      </p:sp>
    </p:spTree>
    <p:extLst>
      <p:ext uri="{BB962C8B-B14F-4D97-AF65-F5344CB8AC3E}">
        <p14:creationId xmlns:p14="http://schemas.microsoft.com/office/powerpoint/2010/main" val="299498089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Native Americans cont. </a:t>
            </a:r>
            <a:endParaRPr lang="en-US" dirty="0"/>
          </a:p>
        </p:txBody>
      </p:sp>
      <p:sp>
        <p:nvSpPr>
          <p:cNvPr id="3" name="Content Placeholder 2"/>
          <p:cNvSpPr>
            <a:spLocks noGrp="1"/>
          </p:cNvSpPr>
          <p:nvPr>
            <p:ph idx="1"/>
          </p:nvPr>
        </p:nvSpPr>
        <p:spPr/>
        <p:txBody>
          <a:bodyPr/>
          <a:lstStyle/>
          <a:p>
            <a:r>
              <a:rPr lang="en-US" dirty="0" smtClean="0"/>
              <a:t>Northwest Native Americans</a:t>
            </a:r>
          </a:p>
          <a:p>
            <a:pPr lvl="1"/>
            <a:r>
              <a:rPr lang="en-US" dirty="0" smtClean="0"/>
              <a:t>Fished for salmon and hunted sea </a:t>
            </a:r>
            <a:r>
              <a:rPr lang="en-US" dirty="0" err="1" smtClean="0"/>
              <a:t>mamamals</a:t>
            </a:r>
            <a:r>
              <a:rPr lang="en-US" dirty="0" smtClean="0"/>
              <a:t>. </a:t>
            </a:r>
          </a:p>
          <a:p>
            <a:pPr lvl="1"/>
            <a:r>
              <a:rPr lang="en-US" dirty="0" smtClean="0"/>
              <a:t>Built large homes of wood</a:t>
            </a:r>
          </a:p>
          <a:p>
            <a:pPr lvl="1"/>
            <a:endParaRPr lang="en-US" dirty="0"/>
          </a:p>
        </p:txBody>
      </p:sp>
    </p:spTree>
    <p:extLst>
      <p:ext uri="{BB962C8B-B14F-4D97-AF65-F5344CB8AC3E}">
        <p14:creationId xmlns:p14="http://schemas.microsoft.com/office/powerpoint/2010/main" val="194109241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gres.jpg"/>
          <p:cNvPicPr>
            <a:picLocks noGrp="1" noChangeAspect="1"/>
          </p:cNvPicPr>
          <p:nvPr>
            <p:ph idx="1"/>
          </p:nvPr>
        </p:nvPicPr>
        <p:blipFill>
          <a:blip r:embed="rId2">
            <a:extLst>
              <a:ext uri="{28A0092B-C50C-407E-A947-70E740481C1C}">
                <a14:useLocalDpi xmlns:a14="http://schemas.microsoft.com/office/drawing/2010/main" val="0"/>
              </a:ext>
            </a:extLst>
          </a:blip>
          <a:srcRect t="13984" b="13984"/>
          <a:stretch>
            <a:fillRect/>
          </a:stretch>
        </p:blipFill>
        <p:spPr>
          <a:xfrm>
            <a:off x="0" y="372775"/>
            <a:ext cx="4095797" cy="1981789"/>
          </a:xfrm>
        </p:spPr>
      </p:pic>
      <p:pic>
        <p:nvPicPr>
          <p:cNvPr id="5" name="Picture 4" descr="img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597" y="3633769"/>
            <a:ext cx="3289300" cy="2463800"/>
          </a:xfrm>
          <a:prstGeom prst="rect">
            <a:avLst/>
          </a:prstGeom>
        </p:spPr>
      </p:pic>
      <p:pic>
        <p:nvPicPr>
          <p:cNvPr id="6" name="Picture 5" descr="image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20378" y="3633769"/>
            <a:ext cx="3454400" cy="2349500"/>
          </a:xfrm>
          <a:prstGeom prst="rect">
            <a:avLst/>
          </a:prstGeom>
        </p:spPr>
      </p:pic>
      <p:pic>
        <p:nvPicPr>
          <p:cNvPr id="7" name="Picture 6" descr="images.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20378" y="170164"/>
            <a:ext cx="3708400" cy="2184400"/>
          </a:xfrm>
          <a:prstGeom prst="rect">
            <a:avLst/>
          </a:prstGeom>
        </p:spPr>
      </p:pic>
    </p:spTree>
    <p:extLst>
      <p:ext uri="{BB962C8B-B14F-4D97-AF65-F5344CB8AC3E}">
        <p14:creationId xmlns:p14="http://schemas.microsoft.com/office/powerpoint/2010/main" val="187275302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Perspective.thmx</Template>
  <TotalTime>289</TotalTime>
  <Words>846</Words>
  <Application>Microsoft Macintosh PowerPoint</Application>
  <PresentationFormat>On-screen Show (4:3)</PresentationFormat>
  <Paragraphs>89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Perspective</vt:lpstr>
      <vt:lpstr>Ch. 5: United States West of the Mississippi  </vt:lpstr>
      <vt:lpstr>Lesson 1: Physical Geography </vt:lpstr>
      <vt:lpstr>Climate  </vt:lpstr>
      <vt:lpstr>Resources</vt:lpstr>
      <vt:lpstr>Minerals and Other Resources</vt:lpstr>
      <vt:lpstr>Chapter 5 Lesson 2</vt:lpstr>
      <vt:lpstr>Native Americans</vt:lpstr>
      <vt:lpstr>Native Americans cont. </vt:lpstr>
      <vt:lpstr>PowerPoint Presentation</vt:lpstr>
      <vt:lpstr>Spanish</vt:lpstr>
      <vt:lpstr>French </vt:lpstr>
      <vt:lpstr>Westward Expansion</vt:lpstr>
      <vt:lpstr>Westward Expansion cont  </vt:lpstr>
      <vt:lpstr>Westward Expansion cont.  </vt:lpstr>
      <vt:lpstr>Western Expansion Cont.</vt:lpstr>
      <vt:lpstr>Expansion in the 1800’s</vt:lpstr>
      <vt:lpstr>Gaining New Lands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5: United States West of the Mississippi  </dc:title>
  <dc:creator>Teacher</dc:creator>
  <cp:lastModifiedBy>Teacher</cp:lastModifiedBy>
  <cp:revision>8</cp:revision>
  <cp:lastPrinted>2014-10-02T15:02:48Z</cp:lastPrinted>
  <dcterms:created xsi:type="dcterms:W3CDTF">2014-10-01T18:37:23Z</dcterms:created>
  <dcterms:modified xsi:type="dcterms:W3CDTF">2014-10-02T18:16:51Z</dcterms:modified>
</cp:coreProperties>
</file>